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0a0aa7b0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0a0aa7b0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0a0aa7b0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0a0aa7b0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0a0aa7b0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0a0aa7b0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0a0aa7b05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0a0aa7b05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0a0aa7b05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0a0aa7b05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0a0aa7b05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0a0aa7b05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0a0aa7b0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0a0aa7b0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0a0aa7b0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0a0aa7b0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0a0aa7b05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0a0aa7b05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0a0aa7b0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0a0aa7b0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0a0aa7b0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0a0aa7b0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0a0aa7b05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0a0aa7b05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0a0aa7b0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0a0aa7b0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0a0aa7b0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0a0aa7b0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0a0aa7b05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0a0aa7b05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0a0aa7b0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c0a0aa7b0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0a0aa7b05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0a0aa7b05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0a0aa7b05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c0a0aa7b05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0a0aa7b05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0a0aa7b0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0a0aa7b05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c0a0aa7b05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0a0aa7b05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c0a0aa7b05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0a0aa7b05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0a0aa7b05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0a0aa7b0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0a0aa7b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0a0aa7b0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0a0aa7b0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0a0aa7b0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0a0aa7b0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0a0aa7b0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0a0aa7b0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0a0aa7b0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0a0aa7b0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0a0aa7b0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0a0aa7b0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is.gd/wdWi2T" TargetMode="External"/><Relationship Id="rId4" Type="http://schemas.openxmlformats.org/officeDocument/2006/relationships/hyperlink" Target="https://is.gd/8WU2gk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is.gd/rlmOol" TargetMode="External"/><Relationship Id="rId4" Type="http://schemas.openxmlformats.org/officeDocument/2006/relationships/image" Target="../media/image21.jpg"/><Relationship Id="rId5" Type="http://schemas.openxmlformats.org/officeDocument/2006/relationships/hyperlink" Target="https://is.gd/AMTQx5" TargetMode="External"/><Relationship Id="rId6" Type="http://schemas.openxmlformats.org/officeDocument/2006/relationships/hyperlink" Target="https://is.gd/pOfxaJ" TargetMode="External"/><Relationship Id="rId7" Type="http://schemas.openxmlformats.org/officeDocument/2006/relationships/hyperlink" Target="http://jira.it-academy.by:8080/browse/MST19020-5146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hyperlink" Target="http://jira.it-academy.by:8080/browse/MST19020-5133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is.gd/zjbQp1" TargetMode="External"/><Relationship Id="rId4" Type="http://schemas.openxmlformats.org/officeDocument/2006/relationships/image" Target="../media/image28.jpg"/><Relationship Id="rId5" Type="http://schemas.openxmlformats.org/officeDocument/2006/relationships/hyperlink" Target="https://is.gd/97dTRz" TargetMode="External"/><Relationship Id="rId6" Type="http://schemas.openxmlformats.org/officeDocument/2006/relationships/hyperlink" Target="https://is.gd/l84U16" TargetMode="External"/><Relationship Id="rId7" Type="http://schemas.openxmlformats.org/officeDocument/2006/relationships/hyperlink" Target="http://jira.it-academy.by:8080/browse/MST19020-5157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hyperlink" Target="https://is.gd/BBm8Cd" TargetMode="External"/><Relationship Id="rId5" Type="http://schemas.openxmlformats.org/officeDocument/2006/relationships/hyperlink" Target="http://jira.it-academy.by:8080/browse/MST19020-5132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hyperlink" Target="http://jira.it-academy.by:8080/browse/MST19020-510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Relationship Id="rId5" Type="http://schemas.openxmlformats.org/officeDocument/2006/relationships/hyperlink" Target="http://jira.it-academy.by:8080/browse/MST19020-511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is.gd/W5WIjV" TargetMode="External"/><Relationship Id="rId4" Type="http://schemas.openxmlformats.org/officeDocument/2006/relationships/image" Target="../media/image32.png"/><Relationship Id="rId5" Type="http://schemas.openxmlformats.org/officeDocument/2006/relationships/hyperlink" Target="http://jira.it-academy.by:8080/browse/MST19020-5136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is.gd/Q3Yix2" TargetMode="External"/><Relationship Id="rId4" Type="http://schemas.openxmlformats.org/officeDocument/2006/relationships/image" Target="../media/image23.png"/><Relationship Id="rId5" Type="http://schemas.openxmlformats.org/officeDocument/2006/relationships/hyperlink" Target="http://jira.it-academy.by:8080/browse/MST19020-5131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is.gd/mp77sV" TargetMode="External"/><Relationship Id="rId4" Type="http://schemas.openxmlformats.org/officeDocument/2006/relationships/image" Target="../media/image39.png"/><Relationship Id="rId5" Type="http://schemas.openxmlformats.org/officeDocument/2006/relationships/hyperlink" Target="http://jira.it-academy.by:8080/browse/MST19020-5173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is.gd/GZTO28" TargetMode="External"/><Relationship Id="rId4" Type="http://schemas.openxmlformats.org/officeDocument/2006/relationships/image" Target="../media/image40.jpg"/><Relationship Id="rId5" Type="http://schemas.openxmlformats.org/officeDocument/2006/relationships/hyperlink" Target="http://jira.it-academy.by:8080/browse/MST19020-5211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is.gd/fZaVCv" TargetMode="External"/><Relationship Id="rId4" Type="http://schemas.openxmlformats.org/officeDocument/2006/relationships/image" Target="../media/image36.jpg"/><Relationship Id="rId5" Type="http://schemas.openxmlformats.org/officeDocument/2006/relationships/hyperlink" Target="http://jira.it-academy.by:8080/browse/MST19020-5209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hyperlink" Target="http://jira.it-academy.by:8080/browse/MST19020-5198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hyperlink" Target="mailto:jorik_@mail.ru" TargetMode="External"/><Relationship Id="rId6" Type="http://schemas.openxmlformats.org/officeDocument/2006/relationships/hyperlink" Target="mailto:iluich67@gmail.com" TargetMode="External"/><Relationship Id="rId7" Type="http://schemas.openxmlformats.org/officeDocument/2006/relationships/hyperlink" Target="mailto:Malyava_07@mail.ru" TargetMode="External"/><Relationship Id="rId8" Type="http://schemas.openxmlformats.org/officeDocument/2006/relationships/hyperlink" Target="mailto:vana_2368@mail.ru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12.png"/><Relationship Id="rId13" Type="http://schemas.openxmlformats.org/officeDocument/2006/relationships/image" Target="../media/image14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5" Type="http://schemas.openxmlformats.org/officeDocument/2006/relationships/image" Target="../media/image10.png"/><Relationship Id="rId14" Type="http://schemas.openxmlformats.org/officeDocument/2006/relationships/image" Target="../media/image17.png"/><Relationship Id="rId16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11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is.gd/Mnj24A" TargetMode="External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hyperlink" Target="https://is.gd/2qpYo8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89675" y="680875"/>
            <a:ext cx="8520600" cy="12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Kimba Version 2.0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37675" y="23234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Team 1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5128725" y="3293325"/>
            <a:ext cx="384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GEORGE BUDZKO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ILLIA VASHKEL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SERGEY ALHOVSKIY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IVAN ANISKOVETS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0" y="104825"/>
            <a:ext cx="85206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/>
              <a:t>T</a:t>
            </a:r>
            <a:r>
              <a:rPr b="1" lang="ru" sz="2500"/>
              <a:t>esting documentation</a:t>
            </a:r>
            <a:endParaRPr b="1" sz="2500"/>
          </a:p>
        </p:txBody>
      </p:sp>
      <p:sp>
        <p:nvSpPr>
          <p:cNvPr id="142" name="Google Shape;142;p22"/>
          <p:cNvSpPr txBox="1"/>
          <p:nvPr/>
        </p:nvSpPr>
        <p:spPr>
          <a:xfrm>
            <a:off x="2937650" y="751325"/>
            <a:ext cx="303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Combined test documentation</a:t>
            </a:r>
            <a:endParaRPr b="1" sz="1500"/>
          </a:p>
        </p:txBody>
      </p:sp>
      <p:sp>
        <p:nvSpPr>
          <p:cNvPr id="143" name="Google Shape;143;p22"/>
          <p:cNvSpPr txBox="1"/>
          <p:nvPr/>
        </p:nvSpPr>
        <p:spPr>
          <a:xfrm>
            <a:off x="1096450" y="1193950"/>
            <a:ext cx="257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Check - List (228 checks)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u="sng">
                <a:solidFill>
                  <a:schemeClr val="hlink"/>
                </a:solidFill>
                <a:hlinkClick r:id="rId3"/>
              </a:rPr>
              <a:t>https://is.gd/wdWi2T</a:t>
            </a:r>
            <a:endParaRPr sz="1500"/>
          </a:p>
        </p:txBody>
      </p:sp>
      <p:sp>
        <p:nvSpPr>
          <p:cNvPr id="144" name="Google Shape;144;p22"/>
          <p:cNvSpPr txBox="1"/>
          <p:nvPr/>
        </p:nvSpPr>
        <p:spPr>
          <a:xfrm>
            <a:off x="5150775" y="1193950"/>
            <a:ext cx="235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S</a:t>
            </a:r>
            <a:r>
              <a:rPr lang="ru" sz="1500"/>
              <a:t>et of test cases  (72 TC)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u="sng">
                <a:solidFill>
                  <a:schemeClr val="hlink"/>
                </a:solidFill>
                <a:hlinkClick r:id="rId4"/>
              </a:rPr>
              <a:t>https://is.gd/8WU2gk</a:t>
            </a:r>
            <a:endParaRPr sz="1500"/>
          </a:p>
        </p:txBody>
      </p:sp>
      <p:sp>
        <p:nvSpPr>
          <p:cNvPr id="145" name="Google Shape;145;p22"/>
          <p:cNvSpPr txBox="1"/>
          <p:nvPr/>
        </p:nvSpPr>
        <p:spPr>
          <a:xfrm>
            <a:off x="685275" y="2011100"/>
            <a:ext cx="3465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C</a:t>
            </a:r>
            <a:r>
              <a:rPr lang="ru"/>
              <a:t>ross-platform testing (XP, Vista).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Testing installation.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Safety.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Security (if required).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GUI.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Usability.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Localization (English, German).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Internalization (English, German).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System testing.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Other checks.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 txBox="1"/>
          <p:nvPr/>
        </p:nvSpPr>
        <p:spPr>
          <a:xfrm>
            <a:off x="5231425" y="1809550"/>
            <a:ext cx="34656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T</a:t>
            </a:r>
            <a:r>
              <a:rPr lang="ru"/>
              <a:t>he stability of the team.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The stability of requirements.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The large and complex logic of the project.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Test the logical functionality of the following modules: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Main window.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File.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Options.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Edit.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Help.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Their </a:t>
            </a:r>
            <a:r>
              <a:rPr lang="ru"/>
              <a:t>interaction</a:t>
            </a:r>
            <a:r>
              <a:rPr lang="ru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22"/>
          <p:cNvCxnSpPr>
            <a:stCxn id="142" idx="1"/>
            <a:endCxn id="143" idx="0"/>
          </p:cNvCxnSpPr>
          <p:nvPr/>
        </p:nvCxnSpPr>
        <p:spPr>
          <a:xfrm flipH="1">
            <a:off x="2384750" y="959075"/>
            <a:ext cx="552900" cy="234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2"/>
          <p:cNvCxnSpPr>
            <a:stCxn id="142" idx="3"/>
            <a:endCxn id="144" idx="0"/>
          </p:cNvCxnSpPr>
          <p:nvPr/>
        </p:nvCxnSpPr>
        <p:spPr>
          <a:xfrm>
            <a:off x="5973950" y="959075"/>
            <a:ext cx="354300" cy="234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-244575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/>
              <a:t>Testing environment</a:t>
            </a:r>
            <a:endParaRPr b="1" sz="2500"/>
          </a:p>
        </p:txBody>
      </p:sp>
      <p:sp>
        <p:nvSpPr>
          <p:cNvPr id="154" name="Google Shape;154;p23"/>
          <p:cNvSpPr txBox="1"/>
          <p:nvPr/>
        </p:nvSpPr>
        <p:spPr>
          <a:xfrm>
            <a:off x="2039675" y="2968050"/>
            <a:ext cx="1894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Window XP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>
                <a:solidFill>
                  <a:schemeClr val="dk1"/>
                </a:solidFill>
                <a:highlight>
                  <a:srgbClr val="CFE2F3"/>
                </a:highlight>
              </a:rPr>
              <a:t>Professional Version 2002 SP3 x32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6569675" y="2972350"/>
            <a:ext cx="1894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Window Vista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>
                <a:solidFill>
                  <a:schemeClr val="dk1"/>
                </a:solidFill>
                <a:highlight>
                  <a:srgbClr val="CFE2F3"/>
                </a:highlight>
              </a:rPr>
              <a:t>Home Premium SP2 x32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 txBox="1"/>
          <p:nvPr/>
        </p:nvSpPr>
        <p:spPr>
          <a:xfrm>
            <a:off x="3619800" y="978800"/>
            <a:ext cx="308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Oracle VM VirtualBox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Version 6.1.18 r142142 (Qt5.6.2)</a:t>
            </a:r>
            <a:endParaRPr sz="1500"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750" y="935163"/>
            <a:ext cx="1569699" cy="9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25" y="3031950"/>
            <a:ext cx="1426782" cy="8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2000" y="2968041"/>
            <a:ext cx="1569698" cy="8012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3"/>
          <p:cNvCxnSpPr/>
          <p:nvPr/>
        </p:nvCxnSpPr>
        <p:spPr>
          <a:xfrm flipH="1">
            <a:off x="1877825" y="1644625"/>
            <a:ext cx="2225700" cy="1191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3"/>
          <p:cNvCxnSpPr/>
          <p:nvPr/>
        </p:nvCxnSpPr>
        <p:spPr>
          <a:xfrm>
            <a:off x="4377625" y="1620450"/>
            <a:ext cx="2144400" cy="1265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-131675" y="127325"/>
            <a:ext cx="85206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/>
              <a:t>Testing and difficulties</a:t>
            </a:r>
            <a:endParaRPr b="1" sz="2500"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951" y="1326625"/>
            <a:ext cx="6252625" cy="29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3781265" y="866325"/>
            <a:ext cx="87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George</a:t>
            </a:r>
            <a:endParaRPr b="1"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-99425" y="54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/>
              <a:t>Most important defects</a:t>
            </a:r>
            <a:endParaRPr b="1" sz="2500"/>
          </a:p>
        </p:txBody>
      </p:sp>
      <p:sp>
        <p:nvSpPr>
          <p:cNvPr id="174" name="Google Shape;174;p25"/>
          <p:cNvSpPr txBox="1"/>
          <p:nvPr/>
        </p:nvSpPr>
        <p:spPr>
          <a:xfrm>
            <a:off x="524025" y="790050"/>
            <a:ext cx="705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FFFFF"/>
                </a:highlight>
              </a:rPr>
              <a:t>Summary: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FFFFF"/>
                </a:highlight>
              </a:rPr>
              <a:t>Options,optimize,create gallery windows: &gt;1 click at the same time outside the windows area causes the application and OS to hang</a:t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80600" y="4229250"/>
            <a:ext cx="19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https://is.gd/rlmOol</a:t>
            </a:r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5152450" y="3222750"/>
            <a:ext cx="38445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Result: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application and OS hang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Expected result: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the application and OS must not hang, regardless of how many times it was clicked one time outside "Optimize window","Options window" or "Create Gallery".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7265700" y="2079150"/>
            <a:ext cx="18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F0000"/>
                </a:solidFill>
              </a:rPr>
              <a:t>CRITICAL</a:t>
            </a:r>
            <a:endParaRPr b="1" sz="2000">
              <a:solidFill>
                <a:srgbClr val="FF0000"/>
              </a:solidFill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575" y="2050650"/>
            <a:ext cx="2755481" cy="202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1701100" y="4229250"/>
            <a:ext cx="18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https://is.gd/AMTQx5</a:t>
            </a: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3506950" y="4229250"/>
            <a:ext cx="17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6"/>
              </a:rPr>
              <a:t>https://is.gd/pOfxaJ</a:t>
            </a:r>
            <a:endParaRPr/>
          </a:p>
        </p:txBody>
      </p:sp>
      <p:sp>
        <p:nvSpPr>
          <p:cNvPr id="181" name="Google Shape;181;p25"/>
          <p:cNvSpPr txBox="1"/>
          <p:nvPr/>
        </p:nvSpPr>
        <p:spPr>
          <a:xfrm>
            <a:off x="3954725" y="628850"/>
            <a:ext cx="511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hlinkClick r:id="rId7"/>
              </a:rPr>
              <a:t>http://jira.it-academy.by:8080/browse/MST19020-5146</a:t>
            </a:r>
            <a:endParaRPr sz="1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-99425" y="54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/>
              <a:t>Most important defects</a:t>
            </a:r>
            <a:endParaRPr b="1" sz="2500"/>
          </a:p>
        </p:txBody>
      </p:sp>
      <p:sp>
        <p:nvSpPr>
          <p:cNvPr id="187" name="Google Shape;187;p26"/>
          <p:cNvSpPr txBox="1"/>
          <p:nvPr/>
        </p:nvSpPr>
        <p:spPr>
          <a:xfrm>
            <a:off x="524025" y="790050"/>
            <a:ext cx="7054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FFFFF"/>
                </a:highlight>
              </a:rPr>
              <a:t>Summary: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FFFFF"/>
                </a:highlight>
              </a:rPr>
              <a:t>The application doesn't support the German language version</a:t>
            </a:r>
            <a:endParaRPr/>
          </a:p>
        </p:txBody>
      </p:sp>
      <p:sp>
        <p:nvSpPr>
          <p:cNvPr id="188" name="Google Shape;188;p26"/>
          <p:cNvSpPr txBox="1"/>
          <p:nvPr/>
        </p:nvSpPr>
        <p:spPr>
          <a:xfrm>
            <a:off x="4991225" y="3095775"/>
            <a:ext cx="3844500" cy="15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Result: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the "Deutsch" version of the application adds "DE" to the title and to the words in the options menu and not support "Deusche" language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Expected result: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the entire application must be translated into "Deutsche", including the main window, all modules, validation messages, installation, documents and other words, hints.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6989675" y="1535475"/>
            <a:ext cx="18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F0000"/>
                </a:solidFill>
              </a:rPr>
              <a:t>CRITICAL</a:t>
            </a:r>
            <a:endParaRPr b="1" sz="2000">
              <a:solidFill>
                <a:srgbClr val="FF0000"/>
              </a:solidFill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75" y="1699500"/>
            <a:ext cx="3932549" cy="29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3950075" y="653025"/>
            <a:ext cx="4917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hlinkClick r:id="rId4"/>
              </a:rPr>
              <a:t>http://jira.it-academy.by:8080/browse/MST19020-5133</a:t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-99425" y="54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/>
              <a:t>Most important defects</a:t>
            </a:r>
            <a:endParaRPr b="1" sz="2500"/>
          </a:p>
        </p:txBody>
      </p:sp>
      <p:sp>
        <p:nvSpPr>
          <p:cNvPr id="197" name="Google Shape;197;p27"/>
          <p:cNvSpPr txBox="1"/>
          <p:nvPr/>
        </p:nvSpPr>
        <p:spPr>
          <a:xfrm>
            <a:off x="524025" y="790050"/>
            <a:ext cx="705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FFFFF"/>
                </a:highlight>
              </a:rPr>
              <a:t>Summary: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FFFFF"/>
                </a:highlight>
              </a:rPr>
              <a:t>Options window: no validation for input dimensions values from keyboard and Ctrl+V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64475" y="3995450"/>
            <a:ext cx="19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https://is.gd/zjbQp1</a:t>
            </a:r>
            <a:endParaRPr/>
          </a:p>
        </p:txBody>
      </p:sp>
      <p:sp>
        <p:nvSpPr>
          <p:cNvPr id="199" name="Google Shape;199;p27"/>
          <p:cNvSpPr txBox="1"/>
          <p:nvPr/>
        </p:nvSpPr>
        <p:spPr>
          <a:xfrm>
            <a:off x="5136350" y="2825600"/>
            <a:ext cx="3844500" cy="16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Result: 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no validation on input values via keyboard and Ctrl+V.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Expected result: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since KIMBA 2 has restrictions on the input dimensions values in the range from 1 to 1000 integers, then there should be validation for the input values in the dimensions fields and a validation window should appear after "Apply".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7207350" y="1712850"/>
            <a:ext cx="18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F0000"/>
                </a:solidFill>
              </a:rPr>
              <a:t>CRITICAL</a:t>
            </a:r>
            <a:endParaRPr b="1" sz="2000">
              <a:solidFill>
                <a:srgbClr val="FF0000"/>
              </a:solidFill>
            </a:endParaRPr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050" y="1825675"/>
            <a:ext cx="2801473" cy="2026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1484563" y="4395650"/>
            <a:ext cx="19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https://is.gd/97dTRz</a:t>
            </a: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3124875" y="3995450"/>
            <a:ext cx="19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6"/>
              </a:rPr>
              <a:t>https://is.gd/l84U16</a:t>
            </a:r>
            <a:endParaRPr/>
          </a:p>
        </p:txBody>
      </p:sp>
      <p:sp>
        <p:nvSpPr>
          <p:cNvPr id="204" name="Google Shape;204;p27"/>
          <p:cNvSpPr txBox="1"/>
          <p:nvPr/>
        </p:nvSpPr>
        <p:spPr>
          <a:xfrm>
            <a:off x="3938750" y="604650"/>
            <a:ext cx="45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hlinkClick r:id="rId7"/>
              </a:rPr>
              <a:t>http://jira.it-academy.by:8080/browse/MST19020-5157</a:t>
            </a:r>
            <a:endParaRPr sz="1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-131675" y="127325"/>
            <a:ext cx="85206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/>
              <a:t>Testing and difficulties</a:t>
            </a:r>
            <a:endParaRPr b="1" sz="2500"/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25" y="1918727"/>
            <a:ext cx="8839201" cy="15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/>
        </p:nvSpPr>
        <p:spPr>
          <a:xfrm>
            <a:off x="3733525" y="1122475"/>
            <a:ext cx="79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ILLIA</a:t>
            </a:r>
            <a:endParaRPr b="1"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-99425" y="54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/>
              <a:t>Most important defects</a:t>
            </a:r>
            <a:endParaRPr b="1" sz="2500"/>
          </a:p>
        </p:txBody>
      </p:sp>
      <p:sp>
        <p:nvSpPr>
          <p:cNvPr id="217" name="Google Shape;217;p29"/>
          <p:cNvSpPr txBox="1"/>
          <p:nvPr/>
        </p:nvSpPr>
        <p:spPr>
          <a:xfrm>
            <a:off x="524025" y="790050"/>
            <a:ext cx="705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FFFFF"/>
                </a:highlight>
              </a:rPr>
              <a:t>Summary: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FFFFF"/>
                </a:highlight>
              </a:rPr>
              <a:t>Windows Vista: Create Gallery: pictures are not converted and archived into the ZIP file, output folder with pictures is not created</a:t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88" y="2123975"/>
            <a:ext cx="2595925" cy="1947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886800" y="4229250"/>
            <a:ext cx="19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https://is.gd/BBm8Cd</a:t>
            </a:r>
            <a:endParaRPr/>
          </a:p>
        </p:txBody>
      </p:sp>
      <p:sp>
        <p:nvSpPr>
          <p:cNvPr id="220" name="Google Shape;220;p29"/>
          <p:cNvSpPr txBox="1"/>
          <p:nvPr/>
        </p:nvSpPr>
        <p:spPr>
          <a:xfrm>
            <a:off x="3435275" y="2571750"/>
            <a:ext cx="3844500" cy="20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Actual result: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pictures are not converted and archived into the ZIP file, output folder with pictures is not created (look at the attached video).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Expected result: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Files are archived into the ZIP file (default:CURRENT_DIRECTORY/kimba.zip):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Cover: index.jpg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Thumbs: ./small/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Big: ./big/.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7207350" y="1712850"/>
            <a:ext cx="18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F0000"/>
                </a:solidFill>
              </a:rPr>
              <a:t>BLOCKER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3982600" y="572400"/>
            <a:ext cx="429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hlinkClick r:id="rId5"/>
              </a:rPr>
              <a:t>http://jira.it-academy.by:8080/browse/MST19020-5132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-99425" y="54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/>
              <a:t>Most important defects</a:t>
            </a:r>
            <a:endParaRPr b="1" sz="2500"/>
          </a:p>
        </p:txBody>
      </p:sp>
      <p:sp>
        <p:nvSpPr>
          <p:cNvPr id="228" name="Google Shape;228;p30"/>
          <p:cNvSpPr txBox="1"/>
          <p:nvPr/>
        </p:nvSpPr>
        <p:spPr>
          <a:xfrm>
            <a:off x="524025" y="790050"/>
            <a:ext cx="7054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FFFFF"/>
                </a:highlight>
              </a:rPr>
              <a:t>Summary: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5F5F5"/>
                </a:highlight>
              </a:rPr>
              <a:t>Create Gallery: file size is more than 100 kb after compression</a:t>
            </a:r>
            <a:endParaRPr sz="1500">
              <a:solidFill>
                <a:srgbClr val="333333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5184725" y="3040125"/>
            <a:ext cx="3844500" cy="15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Actual result: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files are putted into the folder with the installed application Kimba (...\Kimba2\kimba\ 1_b.jpg) without archiving (look at the attached screenshot).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Expected result: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Files are compressed default: CURRENT_DIRECTORY/kimba.zip) for use in web (max file size for big photos: 100 kb) and converted to the described dimensions.</a:t>
            </a:r>
            <a:endParaRPr b="1"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6812325" y="2079150"/>
            <a:ext cx="18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F0000"/>
                </a:solidFill>
              </a:rPr>
              <a:t>CRITICAL</a:t>
            </a:r>
            <a:endParaRPr b="1" sz="2000">
              <a:solidFill>
                <a:srgbClr val="FF0000"/>
              </a:solidFill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5" y="1809550"/>
            <a:ext cx="4990324" cy="27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/>
        </p:nvSpPr>
        <p:spPr>
          <a:xfrm>
            <a:off x="3954775" y="612725"/>
            <a:ext cx="446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hlinkClick r:id="rId4"/>
              </a:rPr>
              <a:t>http://jira.it-academy.by:8080/browse/MST19020-5109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-99425" y="54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/>
              <a:t>Most important defects</a:t>
            </a:r>
            <a:endParaRPr b="1" sz="2500"/>
          </a:p>
        </p:txBody>
      </p:sp>
      <p:sp>
        <p:nvSpPr>
          <p:cNvPr id="238" name="Google Shape;238;p31"/>
          <p:cNvSpPr txBox="1"/>
          <p:nvPr/>
        </p:nvSpPr>
        <p:spPr>
          <a:xfrm>
            <a:off x="524025" y="790050"/>
            <a:ext cx="7054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FFFFF"/>
                </a:highlight>
              </a:rPr>
              <a:t>Summary: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5F5F5"/>
                </a:highlight>
              </a:rPr>
              <a:t>Create Gallery: logo is not adding on the big photos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2032500" y="3878550"/>
            <a:ext cx="5079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Actual result: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logo is not adding on the big photos (look at the attached screenshots).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Expected result: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logo (external png-file in program directory) is added to big-version of the photos located right top.</a:t>
            </a:r>
            <a:endParaRPr b="1"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6421950" y="1190538"/>
            <a:ext cx="18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F0000"/>
                </a:solidFill>
              </a:rPr>
              <a:t>CRITICAL</a:t>
            </a:r>
            <a:endParaRPr b="1" sz="2000">
              <a:solidFill>
                <a:srgbClr val="FF0000"/>
              </a:solidFill>
            </a:endParaRPr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25" y="1699500"/>
            <a:ext cx="4227250" cy="21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5050" y="1859975"/>
            <a:ext cx="3623842" cy="1906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/>
        </p:nvSpPr>
        <p:spPr>
          <a:xfrm>
            <a:off x="4051600" y="628825"/>
            <a:ext cx="464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hlinkClick r:id="rId5"/>
              </a:rPr>
              <a:t>http://jira.it-academy.by:8080/browse/MST19020-5112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-59150" y="169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Application summary</a:t>
            </a:r>
            <a:endParaRPr b="1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003525"/>
            <a:ext cx="8520600" cy="3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The Application is called Kimba Version 2.0.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The application is to convert and optimize Digicam pictures for presentation on a community website.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Editing pictures,conversion and compression pictures: thumbnail, cover picture and big version (with logo - watermark).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The application is for a german audience (English language has to be provided).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-131675" y="127325"/>
            <a:ext cx="85206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/>
              <a:t>Testing and difficulties</a:t>
            </a:r>
            <a:endParaRPr b="1" sz="2500"/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75" y="1361725"/>
            <a:ext cx="8839201" cy="335208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/>
        </p:nvSpPr>
        <p:spPr>
          <a:xfrm>
            <a:off x="3632875" y="741725"/>
            <a:ext cx="99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Sergey</a:t>
            </a:r>
            <a:endParaRPr b="1"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type="title"/>
          </p:nvPr>
        </p:nvSpPr>
        <p:spPr>
          <a:xfrm>
            <a:off x="-99425" y="54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/>
              <a:t>Most important defects</a:t>
            </a:r>
            <a:endParaRPr b="1" sz="2500"/>
          </a:p>
        </p:txBody>
      </p:sp>
      <p:sp>
        <p:nvSpPr>
          <p:cNvPr id="256" name="Google Shape;256;p33"/>
          <p:cNvSpPr txBox="1"/>
          <p:nvPr/>
        </p:nvSpPr>
        <p:spPr>
          <a:xfrm>
            <a:off x="524025" y="790050"/>
            <a:ext cx="705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FFFFF"/>
                </a:highlight>
              </a:rPr>
              <a:t>Summary: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5F5F5"/>
                </a:highlight>
              </a:rPr>
              <a:t>Optimization window: shrink the window with the slider in the lower right corner crashes and blocks the application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886800" y="4229250"/>
            <a:ext cx="19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https://is.gd/W5WIjV</a:t>
            </a:r>
            <a:endParaRPr/>
          </a:p>
        </p:txBody>
      </p:sp>
      <p:sp>
        <p:nvSpPr>
          <p:cNvPr id="258" name="Google Shape;258;p33"/>
          <p:cNvSpPr txBox="1"/>
          <p:nvPr/>
        </p:nvSpPr>
        <p:spPr>
          <a:xfrm>
            <a:off x="4673425" y="3482350"/>
            <a:ext cx="38445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Result: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an error pops up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Expected result: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optimization window shrinks</a:t>
            </a:r>
            <a:endParaRPr b="1"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7002875" y="2181213"/>
            <a:ext cx="18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F0000"/>
                </a:solidFill>
              </a:rPr>
              <a:t>CRITICAL</a:t>
            </a:r>
            <a:endParaRPr b="1" sz="2000">
              <a:solidFill>
                <a:srgbClr val="FF0000"/>
              </a:solidFill>
            </a:endParaRPr>
          </a:p>
        </p:txBody>
      </p:sp>
      <p:pic>
        <p:nvPicPr>
          <p:cNvPr id="260" name="Google Shape;26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50" y="2090950"/>
            <a:ext cx="3526942" cy="20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3"/>
          <p:cNvSpPr txBox="1"/>
          <p:nvPr/>
        </p:nvSpPr>
        <p:spPr>
          <a:xfrm>
            <a:off x="3923225" y="609625"/>
            <a:ext cx="414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hlinkClick r:id="rId5"/>
              </a:rPr>
              <a:t>http://jira.it-academy.by:8080/browse/MST19020-5136</a:t>
            </a:r>
            <a:endParaRPr sz="1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-99425" y="54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/>
              <a:t>Most important defects</a:t>
            </a:r>
            <a:endParaRPr b="1" sz="2500"/>
          </a:p>
        </p:txBody>
      </p:sp>
      <p:sp>
        <p:nvSpPr>
          <p:cNvPr id="267" name="Google Shape;267;p34"/>
          <p:cNvSpPr txBox="1"/>
          <p:nvPr/>
        </p:nvSpPr>
        <p:spPr>
          <a:xfrm>
            <a:off x="524025" y="790050"/>
            <a:ext cx="705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FFFFF"/>
                </a:highlight>
              </a:rPr>
              <a:t>Summary: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5F5F5"/>
                </a:highlight>
              </a:rPr>
              <a:t>Optimization window header line: right click and "Minimize" the window crashes and blocks the application</a:t>
            </a:r>
            <a:endParaRPr sz="1500">
              <a:solidFill>
                <a:srgbClr val="333333"/>
              </a:solidFill>
              <a:highlight>
                <a:srgbClr val="F5F5F5"/>
              </a:highlight>
            </a:endParaRPr>
          </a:p>
        </p:txBody>
      </p:sp>
      <p:sp>
        <p:nvSpPr>
          <p:cNvPr id="268" name="Google Shape;268;p34"/>
          <p:cNvSpPr txBox="1"/>
          <p:nvPr/>
        </p:nvSpPr>
        <p:spPr>
          <a:xfrm>
            <a:off x="886800" y="4229250"/>
            <a:ext cx="19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https://is.gd/Q3Yix2</a:t>
            </a:r>
            <a:endParaRPr/>
          </a:p>
        </p:txBody>
      </p:sp>
      <p:sp>
        <p:nvSpPr>
          <p:cNvPr id="269" name="Google Shape;269;p34"/>
          <p:cNvSpPr txBox="1"/>
          <p:nvPr/>
        </p:nvSpPr>
        <p:spPr>
          <a:xfrm>
            <a:off x="5124900" y="3594450"/>
            <a:ext cx="38445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Result: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an error pops up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Expected result: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the optimization window is minimized</a:t>
            </a:r>
            <a:endParaRPr b="1"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6108000" y="2277175"/>
            <a:ext cx="18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F0000"/>
                </a:solidFill>
              </a:rPr>
              <a:t>CRITICAL</a:t>
            </a:r>
            <a:endParaRPr b="1" sz="2000">
              <a:solidFill>
                <a:srgbClr val="FF0000"/>
              </a:solidFill>
            </a:endParaRPr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75" y="2131275"/>
            <a:ext cx="2819226" cy="20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3600200" y="653000"/>
            <a:ext cx="525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hlinkClick r:id="rId5"/>
              </a:rPr>
              <a:t>http://jira.it-academy.by:8080/browse/MST19020-5131</a:t>
            </a:r>
            <a:endParaRPr sz="1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-99425" y="54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/>
              <a:t>Most important defects</a:t>
            </a:r>
            <a:endParaRPr b="1" sz="2500"/>
          </a:p>
        </p:txBody>
      </p:sp>
      <p:sp>
        <p:nvSpPr>
          <p:cNvPr id="278" name="Google Shape;278;p35"/>
          <p:cNvSpPr txBox="1"/>
          <p:nvPr/>
        </p:nvSpPr>
        <p:spPr>
          <a:xfrm>
            <a:off x="524025" y="790050"/>
            <a:ext cx="7054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FFFFF"/>
                </a:highlight>
              </a:rPr>
              <a:t>Summary: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5F5F5"/>
                </a:highlight>
              </a:rPr>
              <a:t>Main menu: deletion more than one picture an error pops up</a:t>
            </a:r>
            <a:endParaRPr sz="1500">
              <a:solidFill>
                <a:srgbClr val="333333"/>
              </a:solidFill>
              <a:highlight>
                <a:srgbClr val="F5F5F5"/>
              </a:highlight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886800" y="4229250"/>
            <a:ext cx="19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https://is.gd/mp77sV</a:t>
            </a:r>
            <a:endParaRPr/>
          </a:p>
        </p:txBody>
      </p:sp>
      <p:sp>
        <p:nvSpPr>
          <p:cNvPr id="280" name="Google Shape;280;p35"/>
          <p:cNvSpPr txBox="1"/>
          <p:nvPr/>
        </p:nvSpPr>
        <p:spPr>
          <a:xfrm>
            <a:off x="5124900" y="3442050"/>
            <a:ext cx="38445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Result: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an error pops up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Expected result: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photo is deleted</a:t>
            </a:r>
            <a:endParaRPr b="1"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81" name="Google Shape;281;p35"/>
          <p:cNvSpPr txBox="1"/>
          <p:nvPr/>
        </p:nvSpPr>
        <p:spPr>
          <a:xfrm>
            <a:off x="6503025" y="1819650"/>
            <a:ext cx="18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F0000"/>
                </a:solidFill>
              </a:rPr>
              <a:t>CRITICAL</a:t>
            </a:r>
            <a:endParaRPr b="1" sz="2000">
              <a:solidFill>
                <a:srgbClr val="FF0000"/>
              </a:solidFill>
            </a:endParaRPr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25" y="1819650"/>
            <a:ext cx="3884583" cy="22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5"/>
          <p:cNvSpPr txBox="1"/>
          <p:nvPr/>
        </p:nvSpPr>
        <p:spPr>
          <a:xfrm>
            <a:off x="3821350" y="644950"/>
            <a:ext cx="486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hlinkClick r:id="rId5"/>
              </a:rPr>
              <a:t>http://jira.it-academy.by:8080/browse/MST19020-5173</a:t>
            </a:r>
            <a:endParaRPr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-131675" y="127325"/>
            <a:ext cx="85206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/>
              <a:t>Testing and difficulties</a:t>
            </a:r>
            <a:endParaRPr b="1" sz="2500"/>
          </a:p>
        </p:txBody>
      </p:sp>
      <p:sp>
        <p:nvSpPr>
          <p:cNvPr id="289" name="Google Shape;289;p36"/>
          <p:cNvSpPr txBox="1"/>
          <p:nvPr/>
        </p:nvSpPr>
        <p:spPr>
          <a:xfrm>
            <a:off x="3733075" y="741725"/>
            <a:ext cx="79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IVAN</a:t>
            </a:r>
            <a:endParaRPr b="1" sz="1500"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550" y="1254775"/>
            <a:ext cx="52863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550" y="1768400"/>
            <a:ext cx="5286375" cy="29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title"/>
          </p:nvPr>
        </p:nvSpPr>
        <p:spPr>
          <a:xfrm>
            <a:off x="-99425" y="54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/>
              <a:t>Most important defects</a:t>
            </a:r>
            <a:endParaRPr b="1" sz="2500"/>
          </a:p>
        </p:txBody>
      </p:sp>
      <p:sp>
        <p:nvSpPr>
          <p:cNvPr id="297" name="Google Shape;297;p37"/>
          <p:cNvSpPr txBox="1"/>
          <p:nvPr/>
        </p:nvSpPr>
        <p:spPr>
          <a:xfrm>
            <a:off x="524025" y="790050"/>
            <a:ext cx="7054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FFFFF"/>
                </a:highlight>
              </a:rPr>
              <a:t>Summary: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FFFFF"/>
                </a:highlight>
              </a:rPr>
              <a:t>Context menu: command "Delete" removes pictures from external folder</a:t>
            </a:r>
            <a:endParaRPr sz="1500">
              <a:solidFill>
                <a:srgbClr val="333333"/>
              </a:solidFill>
              <a:highlight>
                <a:srgbClr val="F5F5F5"/>
              </a:highlight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886800" y="4229250"/>
            <a:ext cx="19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https://is.gd/GZTO28</a:t>
            </a:r>
            <a:endParaRPr/>
          </a:p>
        </p:txBody>
      </p:sp>
      <p:sp>
        <p:nvSpPr>
          <p:cNvPr id="299" name="Google Shape;299;p37"/>
          <p:cNvSpPr txBox="1"/>
          <p:nvPr/>
        </p:nvSpPr>
        <p:spPr>
          <a:xfrm>
            <a:off x="5124900" y="3442050"/>
            <a:ext cx="38445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Result: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Pictures deleted from the external folder 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Expected result: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Pictures can not be deleted from the external folder.</a:t>
            </a:r>
            <a:endParaRPr b="1"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00" name="Google Shape;300;p37"/>
          <p:cNvSpPr txBox="1"/>
          <p:nvPr/>
        </p:nvSpPr>
        <p:spPr>
          <a:xfrm>
            <a:off x="6398225" y="2150200"/>
            <a:ext cx="18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F0000"/>
                </a:solidFill>
              </a:rPr>
              <a:t>CRITICAL</a:t>
            </a:r>
            <a:endParaRPr b="1" sz="2000">
              <a:solidFill>
                <a:srgbClr val="FF0000"/>
              </a:solidFill>
            </a:endParaRPr>
          </a:p>
        </p:txBody>
      </p:sp>
      <p:pic>
        <p:nvPicPr>
          <p:cNvPr id="301" name="Google Shape;30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25" y="1819650"/>
            <a:ext cx="2949750" cy="22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7"/>
          <p:cNvSpPr txBox="1"/>
          <p:nvPr/>
        </p:nvSpPr>
        <p:spPr>
          <a:xfrm>
            <a:off x="4003625" y="604650"/>
            <a:ext cx="427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hlinkClick r:id="rId5"/>
              </a:rPr>
              <a:t>http://jira.it-academy.by:8080/browse/MST19020-5211</a:t>
            </a:r>
            <a:endParaRPr sz="13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type="title"/>
          </p:nvPr>
        </p:nvSpPr>
        <p:spPr>
          <a:xfrm>
            <a:off x="-99425" y="54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/>
              <a:t>Most important defects</a:t>
            </a:r>
            <a:endParaRPr b="1" sz="2500"/>
          </a:p>
        </p:txBody>
      </p:sp>
      <p:sp>
        <p:nvSpPr>
          <p:cNvPr id="308" name="Google Shape;308;p38"/>
          <p:cNvSpPr txBox="1"/>
          <p:nvPr/>
        </p:nvSpPr>
        <p:spPr>
          <a:xfrm>
            <a:off x="524025" y="790050"/>
            <a:ext cx="7320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FFFFF"/>
                </a:highlight>
              </a:rPr>
              <a:t>Summary: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5F5F5"/>
                </a:highlight>
              </a:rPr>
              <a:t>Context menu: command "Order by random" does not work when pictures selected</a:t>
            </a:r>
            <a:endParaRPr sz="1500">
              <a:solidFill>
                <a:srgbClr val="333333"/>
              </a:solidFill>
              <a:highlight>
                <a:srgbClr val="F5F5F5"/>
              </a:highlight>
            </a:endParaRPr>
          </a:p>
        </p:txBody>
      </p:sp>
      <p:sp>
        <p:nvSpPr>
          <p:cNvPr id="309" name="Google Shape;309;p38"/>
          <p:cNvSpPr txBox="1"/>
          <p:nvPr/>
        </p:nvSpPr>
        <p:spPr>
          <a:xfrm>
            <a:off x="886800" y="4229250"/>
            <a:ext cx="19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https://is.gd/fZaVCv</a:t>
            </a:r>
            <a:endParaRPr/>
          </a:p>
        </p:txBody>
      </p:sp>
      <p:sp>
        <p:nvSpPr>
          <p:cNvPr id="310" name="Google Shape;310;p38"/>
          <p:cNvSpPr txBox="1"/>
          <p:nvPr/>
        </p:nvSpPr>
        <p:spPr>
          <a:xfrm>
            <a:off x="5141025" y="2523000"/>
            <a:ext cx="38445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Result: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1050"/>
              <a:buAutoNum type="arabicPeriod"/>
            </a:pP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Pictures are not randomly ordered.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AutoNum type="arabicPeriod"/>
            </a:pP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Command "Order by random" does not work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Expected result:</a:t>
            </a:r>
            <a:endParaRPr b="1"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1050"/>
              <a:buAutoNum type="arabicPeriod"/>
            </a:pP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Pictures are randomly ordered.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AutoNum type="arabicPeriod"/>
            </a:pP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Command "Order by random" works.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11" name="Google Shape;311;p38"/>
          <p:cNvSpPr txBox="1"/>
          <p:nvPr/>
        </p:nvSpPr>
        <p:spPr>
          <a:xfrm>
            <a:off x="6648125" y="1848825"/>
            <a:ext cx="18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F0000"/>
                </a:solidFill>
              </a:rPr>
              <a:t>MAJOR</a:t>
            </a:r>
            <a:endParaRPr b="1" sz="2000">
              <a:solidFill>
                <a:srgbClr val="FF0000"/>
              </a:solidFill>
            </a:endParaRPr>
          </a:p>
        </p:txBody>
      </p:sp>
      <p:pic>
        <p:nvPicPr>
          <p:cNvPr id="312" name="Google Shape;3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25" y="1819650"/>
            <a:ext cx="3486120" cy="22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 txBox="1"/>
          <p:nvPr/>
        </p:nvSpPr>
        <p:spPr>
          <a:xfrm>
            <a:off x="4116175" y="628825"/>
            <a:ext cx="430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hlinkClick r:id="rId5"/>
              </a:rPr>
              <a:t>http://jira.it-academy.by:8080/browse/MST19020-5209</a:t>
            </a:r>
            <a:endParaRPr sz="13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-99425" y="54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/>
              <a:t>Most important defects</a:t>
            </a:r>
            <a:endParaRPr b="1" sz="2500"/>
          </a:p>
        </p:txBody>
      </p:sp>
      <p:sp>
        <p:nvSpPr>
          <p:cNvPr id="319" name="Google Shape;319;p39"/>
          <p:cNvSpPr txBox="1"/>
          <p:nvPr/>
        </p:nvSpPr>
        <p:spPr>
          <a:xfrm>
            <a:off x="524025" y="790050"/>
            <a:ext cx="7054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FFFFF"/>
                </a:highlight>
              </a:rPr>
              <a:t>Summary: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highlight>
                  <a:srgbClr val="F5F5F5"/>
                </a:highlight>
              </a:rPr>
              <a:t>Incorrect application name KIMBA 2</a:t>
            </a:r>
            <a:endParaRPr sz="1500">
              <a:solidFill>
                <a:srgbClr val="333333"/>
              </a:solidFill>
              <a:highlight>
                <a:srgbClr val="F5F5F5"/>
              </a:highlight>
            </a:endParaRPr>
          </a:p>
        </p:txBody>
      </p:sp>
      <p:sp>
        <p:nvSpPr>
          <p:cNvPr id="320" name="Google Shape;320;p39"/>
          <p:cNvSpPr txBox="1"/>
          <p:nvPr/>
        </p:nvSpPr>
        <p:spPr>
          <a:xfrm>
            <a:off x="1956550" y="4054750"/>
            <a:ext cx="51540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Result: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the application's name is "KIMBA 2"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rgbClr val="333333"/>
                </a:solidFill>
                <a:highlight>
                  <a:srgbClr val="FFFFFF"/>
                </a:highlight>
              </a:rPr>
              <a:t>Expected result:</a:t>
            </a:r>
            <a:r>
              <a:rPr lang="ru" sz="1050">
                <a:solidFill>
                  <a:srgbClr val="333333"/>
                </a:solidFill>
                <a:highlight>
                  <a:srgbClr val="FFFFFF"/>
                </a:highlight>
              </a:rPr>
              <a:t> the application correct name is "Kimba Version 2.0" .</a:t>
            </a:r>
            <a:endParaRPr b="1"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6752950" y="1216150"/>
            <a:ext cx="18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6AA84F"/>
                </a:solidFill>
              </a:rPr>
              <a:t>MINOR</a:t>
            </a:r>
            <a:endParaRPr b="1" sz="2000">
              <a:solidFill>
                <a:srgbClr val="6AA84F"/>
              </a:solidFill>
            </a:endParaRPr>
          </a:p>
        </p:txBody>
      </p:sp>
      <p:pic>
        <p:nvPicPr>
          <p:cNvPr id="322" name="Google Shape;3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9650"/>
            <a:ext cx="2588649" cy="19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750" y="1819650"/>
            <a:ext cx="2242050" cy="199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2200" y="1819650"/>
            <a:ext cx="3389401" cy="177775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9"/>
          <p:cNvSpPr txBox="1"/>
          <p:nvPr/>
        </p:nvSpPr>
        <p:spPr>
          <a:xfrm>
            <a:off x="3950325" y="637750"/>
            <a:ext cx="427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hlinkClick r:id="rId6"/>
              </a:rPr>
              <a:t>http://jira.it-academy.by:8080/browse/MST19020-5198</a:t>
            </a:r>
            <a:endParaRPr sz="13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>
            <p:ph type="title"/>
          </p:nvPr>
        </p:nvSpPr>
        <p:spPr>
          <a:xfrm>
            <a:off x="-204275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/>
              <a:t>Test report and quality level</a:t>
            </a:r>
            <a:endParaRPr b="1" sz="2500"/>
          </a:p>
        </p:txBody>
      </p:sp>
      <p:pic>
        <p:nvPicPr>
          <p:cNvPr id="331" name="Google Shape;331;p4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00" y="797325"/>
            <a:ext cx="4089774" cy="252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00" y="2390175"/>
            <a:ext cx="936000" cy="9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0"/>
          <p:cNvSpPr txBox="1"/>
          <p:nvPr/>
        </p:nvSpPr>
        <p:spPr>
          <a:xfrm>
            <a:off x="4259100" y="2004925"/>
            <a:ext cx="3684300" cy="124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8761D"/>
                </a:solidFill>
              </a:rPr>
              <a:t>Testing environment:</a:t>
            </a:r>
            <a:endParaRPr b="1" sz="15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8761D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300"/>
              <a:buChar char="●"/>
            </a:pPr>
            <a:r>
              <a:rPr lang="ru" sz="1300">
                <a:solidFill>
                  <a:srgbClr val="38761D"/>
                </a:solidFill>
              </a:rPr>
              <a:t>Window XP </a:t>
            </a:r>
            <a:r>
              <a:rPr lang="ru" sz="1300">
                <a:solidFill>
                  <a:srgbClr val="38761D"/>
                </a:solidFill>
                <a:highlight>
                  <a:srgbClr val="CFE2F3"/>
                </a:highlight>
              </a:rPr>
              <a:t>Professional Version 2002 SP3 x32</a:t>
            </a:r>
            <a:endParaRPr sz="1300">
              <a:solidFill>
                <a:srgbClr val="38761D"/>
              </a:solidFill>
              <a:highlight>
                <a:srgbClr val="CFE2F3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300"/>
              <a:buChar char="●"/>
            </a:pPr>
            <a:r>
              <a:rPr lang="ru" sz="1300">
                <a:solidFill>
                  <a:srgbClr val="38761D"/>
                </a:solidFill>
              </a:rPr>
              <a:t>Window Vista </a:t>
            </a:r>
            <a:r>
              <a:rPr lang="ru" sz="1300">
                <a:solidFill>
                  <a:srgbClr val="38761D"/>
                </a:solidFill>
                <a:highlight>
                  <a:srgbClr val="CFE2F3"/>
                </a:highlight>
              </a:rPr>
              <a:t>Home Premium SP2 x32</a:t>
            </a:r>
            <a:endParaRPr sz="1300">
              <a:solidFill>
                <a:srgbClr val="38761D"/>
              </a:solidFill>
            </a:endParaRPr>
          </a:p>
        </p:txBody>
      </p:sp>
      <p:sp>
        <p:nvSpPr>
          <p:cNvPr id="334" name="Google Shape;334;p40"/>
          <p:cNvSpPr txBox="1"/>
          <p:nvPr/>
        </p:nvSpPr>
        <p:spPr>
          <a:xfrm>
            <a:off x="105600" y="3539200"/>
            <a:ext cx="4869300" cy="10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1C4587"/>
                </a:solidFill>
              </a:rPr>
              <a:t>Recommendations:</a:t>
            </a:r>
            <a:endParaRPr b="1" sz="15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Char char="●"/>
            </a:pPr>
            <a:r>
              <a:rPr lang="ru" sz="1300">
                <a:solidFill>
                  <a:srgbClr val="1C4587"/>
                </a:solidFill>
              </a:rPr>
              <a:t>Fix all blocker, critical and major issues before the Demo.</a:t>
            </a:r>
            <a:endParaRPr sz="1300">
              <a:solidFill>
                <a:srgbClr val="1C4587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Char char="●"/>
            </a:pPr>
            <a:r>
              <a:rPr lang="ru" sz="1300">
                <a:solidFill>
                  <a:srgbClr val="1C4587"/>
                </a:solidFill>
              </a:rPr>
              <a:t>Create working German language version of the app.</a:t>
            </a:r>
            <a:endParaRPr sz="1300">
              <a:solidFill>
                <a:srgbClr val="1C4587"/>
              </a:solidFill>
            </a:endParaRPr>
          </a:p>
        </p:txBody>
      </p:sp>
      <p:sp>
        <p:nvSpPr>
          <p:cNvPr id="335" name="Google Shape;335;p40"/>
          <p:cNvSpPr/>
          <p:nvPr/>
        </p:nvSpPr>
        <p:spPr>
          <a:xfrm>
            <a:off x="7168675" y="79800"/>
            <a:ext cx="1870500" cy="878700"/>
          </a:xfrm>
          <a:prstGeom prst="rect">
            <a:avLst/>
          </a:prstGeom>
          <a:solidFill>
            <a:srgbClr val="EAD1DC"/>
          </a:solidFill>
          <a:ln cap="flat" cmpd="sng" w="1143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/>
              <a:t>Quality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Very Low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336" name="Google Shape;336;p40"/>
          <p:cNvSpPr txBox="1"/>
          <p:nvPr/>
        </p:nvSpPr>
        <p:spPr>
          <a:xfrm>
            <a:off x="5114750" y="3341525"/>
            <a:ext cx="3620700" cy="1416000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QA Team: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/>
              <a:t>GEORGE BUDZKO : </a:t>
            </a:r>
            <a:r>
              <a:rPr lang="ru" sz="1300" u="sng">
                <a:highlight>
                  <a:srgbClr val="FFFFFF"/>
                </a:highlight>
                <a:hlinkClick r:id="rId5"/>
              </a:rPr>
              <a:t>jorik_@mail.ru</a:t>
            </a:r>
            <a:r>
              <a:rPr lang="ru" sz="1300">
                <a:highlight>
                  <a:srgbClr val="FFFFFF"/>
                </a:highlight>
              </a:rPr>
              <a:t>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/>
              <a:t>ILLIA VASHKEL: </a:t>
            </a:r>
            <a:r>
              <a:rPr lang="ru" sz="1300" u="sng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6"/>
              </a:rPr>
              <a:t>iluich67@gmail.com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/>
              <a:t>SERGEY ALHOVSKIY: </a:t>
            </a:r>
            <a:r>
              <a:rPr lang="ru" sz="1300" u="sng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7"/>
              </a:rPr>
              <a:t>Malyava_07@mail.ru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/>
              <a:t>IVAN ANISKOVETS: </a:t>
            </a:r>
            <a:r>
              <a:rPr lang="ru" sz="1300" u="sng">
                <a:highlight>
                  <a:srgbClr val="FFFFFF"/>
                </a:highlight>
                <a:hlinkClick r:id="rId8"/>
              </a:rPr>
              <a:t>vana_2368@mail.ru</a:t>
            </a:r>
            <a:endParaRPr sz="1300"/>
          </a:p>
        </p:txBody>
      </p:sp>
      <p:sp>
        <p:nvSpPr>
          <p:cNvPr id="337" name="Google Shape;337;p40"/>
          <p:cNvSpPr txBox="1"/>
          <p:nvPr/>
        </p:nvSpPr>
        <p:spPr>
          <a:xfrm>
            <a:off x="4259100" y="1072250"/>
            <a:ext cx="2724900" cy="785100"/>
          </a:xfrm>
          <a:prstGeom prst="rect">
            <a:avLst/>
          </a:prstGeom>
          <a:noFill/>
          <a:ln cap="flat" cmpd="sng" w="1905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990000"/>
                </a:solidFill>
              </a:rPr>
              <a:t>Smoke test         Unacceptabl</a:t>
            </a:r>
            <a:r>
              <a:rPr lang="ru" sz="1300">
                <a:solidFill>
                  <a:srgbClr val="990000"/>
                </a:solidFill>
              </a:rPr>
              <a:t>e	  </a:t>
            </a:r>
            <a:endParaRPr sz="13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990000"/>
                </a:solidFill>
              </a:rPr>
              <a:t>Critical path        Low</a:t>
            </a:r>
            <a:endParaRPr sz="13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990000"/>
                </a:solidFill>
              </a:rPr>
              <a:t>Extended            Low</a:t>
            </a:r>
            <a:endParaRPr sz="130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/>
        </p:nvSpPr>
        <p:spPr>
          <a:xfrm>
            <a:off x="1087650" y="2990150"/>
            <a:ext cx="6968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200"/>
              <a:t>Thanks for attention )))</a:t>
            </a:r>
            <a:endParaRPr sz="5200"/>
          </a:p>
        </p:txBody>
      </p:sp>
      <p:sp>
        <p:nvSpPr>
          <p:cNvPr id="343" name="Google Shape;343;p41"/>
          <p:cNvSpPr txBox="1"/>
          <p:nvPr/>
        </p:nvSpPr>
        <p:spPr>
          <a:xfrm>
            <a:off x="2568525" y="1264900"/>
            <a:ext cx="3845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200">
                <a:solidFill>
                  <a:srgbClr val="BF9000"/>
                </a:solidFill>
              </a:rPr>
              <a:t>Questions?</a:t>
            </a:r>
            <a:endParaRPr sz="5200"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-59150" y="169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Applications and utilities</a:t>
            </a:r>
            <a:endParaRPr b="1"/>
          </a:p>
        </p:txBody>
      </p:sp>
      <p:sp>
        <p:nvSpPr>
          <p:cNvPr id="68" name="Google Shape;68;p15"/>
          <p:cNvSpPr txBox="1"/>
          <p:nvPr/>
        </p:nvSpPr>
        <p:spPr>
          <a:xfrm>
            <a:off x="411125" y="1620875"/>
            <a:ext cx="182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Messengers and communication</a:t>
            </a:r>
            <a:endParaRPr sz="150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00" y="2315350"/>
            <a:ext cx="1148456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450" y="2315349"/>
            <a:ext cx="1020890" cy="5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100" y="3079013"/>
            <a:ext cx="1148450" cy="492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100" y="3762175"/>
            <a:ext cx="1148451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4676" y="3803550"/>
            <a:ext cx="1148450" cy="5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7118675" y="1156700"/>
            <a:ext cx="155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Screen and video recorders</a:t>
            </a:r>
            <a:endParaRPr sz="15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8325" y="1801725"/>
            <a:ext cx="1486450" cy="7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88325" y="2735825"/>
            <a:ext cx="1486450" cy="934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88325" y="3839300"/>
            <a:ext cx="1486451" cy="74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26200" y="3037738"/>
            <a:ext cx="1020900" cy="574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33725" y="3670763"/>
            <a:ext cx="1486450" cy="86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868825" y="860850"/>
            <a:ext cx="861325" cy="8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84875" y="1942675"/>
            <a:ext cx="2722088" cy="141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998063" y="826392"/>
            <a:ext cx="1148450" cy="895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390850" y="843613"/>
            <a:ext cx="1148450" cy="861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0" y="150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Requirements</a:t>
            </a:r>
            <a:endParaRPr b="1"/>
          </a:p>
        </p:txBody>
      </p:sp>
      <p:cxnSp>
        <p:nvCxnSpPr>
          <p:cNvPr id="89" name="Google Shape;89;p16"/>
          <p:cNvCxnSpPr/>
          <p:nvPr/>
        </p:nvCxnSpPr>
        <p:spPr>
          <a:xfrm flipH="1">
            <a:off x="2850700" y="722750"/>
            <a:ext cx="762300" cy="525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6"/>
          <p:cNvCxnSpPr/>
          <p:nvPr/>
        </p:nvCxnSpPr>
        <p:spPr>
          <a:xfrm>
            <a:off x="4845725" y="722750"/>
            <a:ext cx="740100" cy="614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6"/>
          <p:cNvSpPr txBox="1"/>
          <p:nvPr/>
        </p:nvSpPr>
        <p:spPr>
          <a:xfrm>
            <a:off x="4767300" y="1358525"/>
            <a:ext cx="375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Communication and consultation with Business Analytics</a:t>
            </a:r>
            <a:endParaRPr sz="1500"/>
          </a:p>
        </p:txBody>
      </p:sp>
      <p:sp>
        <p:nvSpPr>
          <p:cNvPr id="92" name="Google Shape;92;p16"/>
          <p:cNvSpPr txBox="1"/>
          <p:nvPr/>
        </p:nvSpPr>
        <p:spPr>
          <a:xfrm>
            <a:off x="169300" y="1358525"/>
            <a:ext cx="440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KIMBA2 Requirements         </a:t>
            </a:r>
            <a:r>
              <a:rPr lang="ru" sz="1500" u="sng">
                <a:solidFill>
                  <a:schemeClr val="hlink"/>
                </a:solidFill>
                <a:hlinkClick r:id="rId3"/>
              </a:rPr>
              <a:t>https://is.gd/Mnj24A</a:t>
            </a:r>
            <a:endParaRPr sz="1500"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500" y="1807100"/>
            <a:ext cx="2932325" cy="30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150450" y="17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Structuring Requirements</a:t>
            </a:r>
            <a:endParaRPr b="1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5" y="717450"/>
            <a:ext cx="5754126" cy="3966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6793875" y="2571750"/>
            <a:ext cx="22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u="sng">
                <a:solidFill>
                  <a:schemeClr val="hlink"/>
                </a:solidFill>
                <a:hlinkClick r:id="rId4"/>
              </a:rPr>
              <a:t>https://is.gd/2qpYo8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175" y="717525"/>
            <a:ext cx="6334423" cy="394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type="title"/>
          </p:nvPr>
        </p:nvSpPr>
        <p:spPr>
          <a:xfrm>
            <a:off x="90050" y="18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Mind Map Version 1.0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90050" y="18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Mind Map Version 2.0</a:t>
            </a:r>
            <a:endParaRPr b="1"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00" y="833475"/>
            <a:ext cx="7494312" cy="3754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5335925" y="2316425"/>
            <a:ext cx="5994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-115600" y="15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Segregation of duties</a:t>
            </a:r>
            <a:endParaRPr b="1"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800" y="730275"/>
            <a:ext cx="6320525" cy="39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-204250" y="15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Segregation of duties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5" name="Google Shape;125;p21"/>
          <p:cNvSpPr txBox="1"/>
          <p:nvPr/>
        </p:nvSpPr>
        <p:spPr>
          <a:xfrm>
            <a:off x="362625" y="1435725"/>
            <a:ext cx="207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</a:rPr>
              <a:t>GEORGE BUDZKO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2545850" y="1435725"/>
            <a:ext cx="164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</a:rPr>
              <a:t>ILLIA VASHKEL</a:t>
            </a:r>
            <a:endParaRPr b="1" sz="1500"/>
          </a:p>
        </p:txBody>
      </p:sp>
      <p:sp>
        <p:nvSpPr>
          <p:cNvPr id="127" name="Google Shape;127;p21"/>
          <p:cNvSpPr txBox="1"/>
          <p:nvPr/>
        </p:nvSpPr>
        <p:spPr>
          <a:xfrm>
            <a:off x="4396025" y="1435725"/>
            <a:ext cx="221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</a:rPr>
              <a:t>SERGEY ALHOVSKIY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6838275" y="1435725"/>
            <a:ext cx="204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</a:rPr>
              <a:t>IVAN ANISKOVETS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48350" y="2094400"/>
            <a:ext cx="2046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Module “Options”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Check-List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Usability testing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L10N testing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I18N testing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System testing</a:t>
            </a:r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2233150" y="2094400"/>
            <a:ext cx="2212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Module “File”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Integration testing: File + Options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Installation testing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Safety testing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Security testing (if need)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/>
        </p:nvSpPr>
        <p:spPr>
          <a:xfrm>
            <a:off x="4396025" y="2094400"/>
            <a:ext cx="230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Module “Edit”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Smoke test System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Integration testing: Edit + Main Window</a:t>
            </a:r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6999450" y="2094400"/>
            <a:ext cx="198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Module “Help”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Main Window</a:t>
            </a:r>
            <a:endParaRPr/>
          </a:p>
        </p:txBody>
      </p:sp>
      <p:cxnSp>
        <p:nvCxnSpPr>
          <p:cNvPr id="133" name="Google Shape;133;p21"/>
          <p:cNvCxnSpPr>
            <a:stCxn id="124" idx="2"/>
            <a:endCxn id="125" idx="0"/>
          </p:cNvCxnSpPr>
          <p:nvPr/>
        </p:nvCxnSpPr>
        <p:spPr>
          <a:xfrm flipH="1">
            <a:off x="1402550" y="727500"/>
            <a:ext cx="2653500" cy="70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1"/>
          <p:cNvCxnSpPr>
            <a:stCxn id="124" idx="2"/>
            <a:endCxn id="126" idx="0"/>
          </p:cNvCxnSpPr>
          <p:nvPr/>
        </p:nvCxnSpPr>
        <p:spPr>
          <a:xfrm flipH="1">
            <a:off x="3370850" y="727500"/>
            <a:ext cx="685200" cy="70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1"/>
          <p:cNvCxnSpPr>
            <a:stCxn id="124" idx="2"/>
            <a:endCxn id="127" idx="0"/>
          </p:cNvCxnSpPr>
          <p:nvPr/>
        </p:nvCxnSpPr>
        <p:spPr>
          <a:xfrm>
            <a:off x="4056050" y="727500"/>
            <a:ext cx="1446000" cy="70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1"/>
          <p:cNvCxnSpPr>
            <a:stCxn id="124" idx="2"/>
            <a:endCxn id="128" idx="0"/>
          </p:cNvCxnSpPr>
          <p:nvPr/>
        </p:nvCxnSpPr>
        <p:spPr>
          <a:xfrm>
            <a:off x="4056050" y="727500"/>
            <a:ext cx="3805200" cy="70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